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0" autoAdjust="0"/>
    <p:restoredTop sz="94660"/>
  </p:normalViewPr>
  <p:slideViewPr>
    <p:cSldViewPr snapToGrid="0">
      <p:cViewPr varScale="1">
        <p:scale>
          <a:sx n="75" d="100"/>
          <a:sy n="75" d="100"/>
        </p:scale>
        <p:origin x="61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7F004-CA8B-DFF7-CA37-424866407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F5687C-58AD-56B6-974E-35C62C78A5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A310B7-5C9D-04FB-C744-BEDAC6C3F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EE4C9-F799-4774-A142-35330953F4CC}" type="datetimeFigureOut">
              <a:rPr lang="en-IN" smtClean="0"/>
              <a:t>18-1-23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7E9BDC-ABFD-B186-9120-64E5ED7A6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E38F8-32DC-CC04-3051-4B5B2D619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5C9BE-BD25-491C-825F-6C0EBDD7EA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2936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7A847-639F-5F45-75DF-9C0555D27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3AEC3D-2D6D-4921-F53D-24F9765E7C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8CA308-839D-2FD7-78A8-F4EB04018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EE4C9-F799-4774-A142-35330953F4CC}" type="datetimeFigureOut">
              <a:rPr lang="en-IN" smtClean="0"/>
              <a:t>18-1-23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3F59E-0225-C33C-0D36-937A51863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98ABB-3C8A-B60B-E304-FE89A5D77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5C9BE-BD25-491C-825F-6C0EBDD7EA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157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7EF57D-E51C-A714-2BBD-6EB0D03D00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AF1B33-C706-0A2C-341D-CE22E4605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85D6F4-BABE-B9BF-A8AB-420AEEDC6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EE4C9-F799-4774-A142-35330953F4CC}" type="datetimeFigureOut">
              <a:rPr lang="en-IN" smtClean="0"/>
              <a:t>18-1-23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A4CB53-C536-7973-5A36-954E3D57F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E7ED40-8C84-497D-CD9D-B54C378A9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5C9BE-BD25-491C-825F-6C0EBDD7EA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9833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47B2F-28E9-C90E-5E05-0CBFC20DA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7533A-D73B-F2EB-9990-ACBD4E7A9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182753-F4C4-2C8C-03CD-6180EC8F4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EE4C9-F799-4774-A142-35330953F4CC}" type="datetimeFigureOut">
              <a:rPr lang="en-IN" smtClean="0"/>
              <a:t>18-1-23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0ACC8-C050-FD55-2790-AA8D61AD6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B57F5E-45D8-3F16-9388-02F8E58FD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5C9BE-BD25-491C-825F-6C0EBDD7EA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7804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10AF7-84B6-0DE1-8033-9BD621AF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593274-9FF5-4880-11B7-F870C3446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5F3FFE-A16F-386E-1EED-3D7A7D840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EE4C9-F799-4774-A142-35330953F4CC}" type="datetimeFigureOut">
              <a:rPr lang="en-IN" smtClean="0"/>
              <a:t>18-1-23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F03882-0D33-2ED1-75C8-C7406B662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C3B430-49CB-B66B-DA48-B7E233671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5C9BE-BD25-491C-825F-6C0EBDD7EA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8377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41334-52B6-4511-2D4C-FE6C599E6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1ECED6-E33A-81BF-8AA6-B7AE3D7914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7B5E2B-8805-6F27-E46B-7775C00345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A8EC07-58EA-218C-85F8-BC528CAE3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EE4C9-F799-4774-A142-35330953F4CC}" type="datetimeFigureOut">
              <a:rPr lang="en-IN" smtClean="0"/>
              <a:t>18-1-23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17F7A1-D493-549D-7100-B5E333AB1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3AB553-37E0-4D63-CFBC-19CC2756A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5C9BE-BD25-491C-825F-6C0EBDD7EA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9360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8FF21-A959-B71F-8BB3-315A61302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E035E8-1AF9-D4E6-0E7A-E1BF00A641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CA0752-21EB-9DF5-253D-4677C4E459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E5C5FA-7FF8-2602-4160-FFFCBB5F79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C8DD4C-E669-1EBF-5741-000FBB1F8D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B3A428-C416-5B71-A1B2-083245CB0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EE4C9-F799-4774-A142-35330953F4CC}" type="datetimeFigureOut">
              <a:rPr lang="en-IN" smtClean="0"/>
              <a:t>18-1-23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4FDF06-F7B6-E96B-8318-3D88916DA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7EA67F-4DF7-3FFA-A453-D9677F828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5C9BE-BD25-491C-825F-6C0EBDD7EA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63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6F998-C08A-FB65-D5A8-B1F79F5D0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D657F2-3A4D-0B21-C8E3-71979C562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EE4C9-F799-4774-A142-35330953F4CC}" type="datetimeFigureOut">
              <a:rPr lang="en-IN" smtClean="0"/>
              <a:t>18-1-23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358E36-DAFC-4E3E-0DDD-551056AEF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921CFD-A398-34CF-1505-BBF7F6DEF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5C9BE-BD25-491C-825F-6C0EBDD7EA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4137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3E545F-9482-FEBC-E244-2CC6DAA7A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EE4C9-F799-4774-A142-35330953F4CC}" type="datetimeFigureOut">
              <a:rPr lang="en-IN" smtClean="0"/>
              <a:t>18-1-23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1D6533-B931-310A-DAFD-749CEB8D3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56A58C-8373-CE23-9CD7-9A0D38D48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5C9BE-BD25-491C-825F-6C0EBDD7EA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7652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C2B69-BDCC-0135-8FF4-905976068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F6E0C-EA1F-D0B1-773C-B96AC0C41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1BEE66-F58A-AC27-2157-B15C1BE1D0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D3DB85-969C-1E81-4711-498E6E082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EE4C9-F799-4774-A142-35330953F4CC}" type="datetimeFigureOut">
              <a:rPr lang="en-IN" smtClean="0"/>
              <a:t>18-1-23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290909-6053-0377-F7AE-15DEFFDA0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6A7297-BB4D-F9E7-87F7-5D3EC5BFB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5C9BE-BD25-491C-825F-6C0EBDD7EA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0396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2C7AE-4670-9C7F-934D-B81C7B30C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611CEB-B43B-8022-2A8B-48951D00D8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1789EC-8065-1F90-B5A6-9E47E78FA0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4ED331-95FC-3AB9-909A-3AD964B87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EE4C9-F799-4774-A142-35330953F4CC}" type="datetimeFigureOut">
              <a:rPr lang="en-IN" smtClean="0"/>
              <a:t>18-1-23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5A5625-45D4-EA41-88E7-09B508711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635C56-7702-96CB-F30E-A2345798C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5C9BE-BD25-491C-825F-6C0EBDD7EA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2379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C68BEB-40B5-F799-3E4A-5D990B6FA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234F03-D239-D6F1-B37A-752E718D41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66599-34CF-377A-B45A-3F535B1B2D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EE4C9-F799-4774-A142-35330953F4CC}" type="datetimeFigureOut">
              <a:rPr lang="en-IN" smtClean="0"/>
              <a:t>18-1-23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79565-7095-C059-65A3-D62D9F3CB1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DB4286-8B28-5739-EEBA-BE327F1870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5C9BE-BD25-491C-825F-6C0EBDD7EA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5906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82CA3-E614-AE93-9CBE-3E76B73FAF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122364"/>
            <a:ext cx="9481073" cy="1773256"/>
          </a:xfrm>
        </p:spPr>
        <p:txBody>
          <a:bodyPr>
            <a:normAutofit/>
          </a:bodyPr>
          <a:lstStyle/>
          <a:p>
            <a:r>
              <a:rPr lang="en-US" sz="4800" b="1" dirty="0" err="1"/>
              <a:t>Khatra</a:t>
            </a:r>
            <a:r>
              <a:rPr lang="en-US" sz="4800" b="1" dirty="0"/>
              <a:t> </a:t>
            </a:r>
            <a:r>
              <a:rPr lang="en-US" sz="4800" b="1" dirty="0" err="1"/>
              <a:t>Adibasi</a:t>
            </a:r>
            <a:r>
              <a:rPr lang="en-US" sz="4800" b="1" dirty="0"/>
              <a:t> </a:t>
            </a:r>
            <a:r>
              <a:rPr lang="en-US" sz="4800" b="1" dirty="0" err="1"/>
              <a:t>Mahavidyalaya</a:t>
            </a:r>
            <a:br>
              <a:rPr lang="en-US" sz="4800" b="1" dirty="0"/>
            </a:br>
            <a:r>
              <a:rPr lang="en-US" sz="4800" b="1" dirty="0"/>
              <a:t>Department of Mathematics</a:t>
            </a:r>
            <a:endParaRPr lang="en-IN" sz="48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311BF8-EBA2-5A35-E13F-C6DD43BD3C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55173"/>
            <a:ext cx="9144000" cy="3496234"/>
          </a:xfrm>
        </p:spPr>
        <p:txBody>
          <a:bodyPr>
            <a:noAutofit/>
          </a:bodyPr>
          <a:lstStyle/>
          <a:p>
            <a:pPr algn="l"/>
            <a:r>
              <a:rPr lang="en-US" sz="3600" b="1" dirty="0"/>
              <a:t>Basics of Inequality</a:t>
            </a:r>
            <a:endParaRPr lang="en-US" sz="3600" dirty="0"/>
          </a:p>
          <a:p>
            <a:pPr algn="l"/>
            <a:r>
              <a:rPr lang="en-US" sz="2800" dirty="0"/>
              <a:t>Session : 2020-2021</a:t>
            </a:r>
          </a:p>
          <a:p>
            <a:pPr algn="l"/>
            <a:r>
              <a:rPr lang="en-US" sz="2800" dirty="0" err="1"/>
              <a:t>Programme</a:t>
            </a:r>
            <a:r>
              <a:rPr lang="en-US" sz="2800" dirty="0"/>
              <a:t> : Mathematics (Hons)                  Semester : 1</a:t>
            </a:r>
            <a:r>
              <a:rPr lang="en-US" sz="2800" baseline="30000" dirty="0"/>
              <a:t>st    </a:t>
            </a:r>
            <a:endParaRPr lang="en-US" sz="2800" dirty="0"/>
          </a:p>
          <a:p>
            <a:pPr algn="l"/>
            <a:r>
              <a:rPr lang="en-US" sz="2800" dirty="0"/>
              <a:t>Paper:  Algebra (C2)</a:t>
            </a:r>
          </a:p>
          <a:p>
            <a:pPr algn="l"/>
            <a:r>
              <a:rPr lang="en-US" sz="2800" dirty="0"/>
              <a:t>Date of Delivery : 24 </a:t>
            </a:r>
            <a:r>
              <a:rPr lang="en-US" sz="2800" dirty="0" err="1"/>
              <a:t>th</a:t>
            </a:r>
            <a:r>
              <a:rPr lang="en-US" sz="2800" dirty="0"/>
              <a:t> August 2020</a:t>
            </a:r>
          </a:p>
          <a:p>
            <a:pPr algn="l"/>
            <a:r>
              <a:rPr lang="en-IN" sz="2800" dirty="0"/>
              <a:t>                                                             Prepared by:</a:t>
            </a:r>
          </a:p>
          <a:p>
            <a:pPr algn="l"/>
            <a:r>
              <a:rPr lang="en-IN" sz="2800" dirty="0"/>
              <a:t>                                                                    </a:t>
            </a:r>
            <a:r>
              <a:rPr lang="en-IN" sz="2800" dirty="0" err="1"/>
              <a:t>Dr.</a:t>
            </a:r>
            <a:r>
              <a:rPr lang="en-IN" sz="2800" dirty="0"/>
              <a:t> Rima Barik</a:t>
            </a:r>
          </a:p>
        </p:txBody>
      </p:sp>
      <p:pic>
        <p:nvPicPr>
          <p:cNvPr id="4" name="image1.jpeg">
            <a:extLst>
              <a:ext uri="{FF2B5EF4-FFF2-40B4-BE49-F238E27FC236}">
                <a16:creationId xmlns:a16="http://schemas.microsoft.com/office/drawing/2014/main" id="{7FF2A9C7-8DE4-0947-8A21-B12BBA3B644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3219" y="306594"/>
            <a:ext cx="1017923" cy="1145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856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CDC85-83DC-A75A-E244-797B44C45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and basic concepts :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8136A-6102-49CA-F7D0-0F43279816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two real numbers are not equal, a relation of inequality is said</a:t>
            </a:r>
          </a:p>
          <a:p>
            <a:r>
              <a:rPr lang="en-IN" dirty="0"/>
              <a:t>to exist between them.</a:t>
            </a:r>
          </a:p>
          <a:p>
            <a:r>
              <a:rPr lang="en-IN" dirty="0"/>
              <a:t>The property of trichotomy :</a:t>
            </a:r>
          </a:p>
          <a:p>
            <a:r>
              <a:rPr lang="en-US" dirty="0"/>
              <a:t>Any two real numbers a, b must satisfy one and only one of the following relations:</a:t>
            </a:r>
          </a:p>
          <a:p>
            <a:r>
              <a:rPr lang="en-US" dirty="0"/>
              <a:t> a is equal to b (a = b),</a:t>
            </a:r>
          </a:p>
          <a:p>
            <a:r>
              <a:rPr lang="en-US" dirty="0"/>
              <a:t>a is greater than b (</a:t>
            </a:r>
            <a:r>
              <a:rPr lang="en-IN" dirty="0"/>
              <a:t>a &gt; b),</a:t>
            </a:r>
          </a:p>
          <a:p>
            <a:r>
              <a:rPr lang="en-US" dirty="0"/>
              <a:t>a is less than b </a:t>
            </a:r>
            <a:r>
              <a:rPr lang="en-IN" dirty="0"/>
              <a:t>(a&lt; b).</a:t>
            </a:r>
          </a:p>
        </p:txBody>
      </p:sp>
    </p:spTree>
    <p:extLst>
      <p:ext uri="{BB962C8B-B14F-4D97-AF65-F5344CB8AC3E}">
        <p14:creationId xmlns:p14="http://schemas.microsoft.com/office/powerpoint/2010/main" val="735598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DA7A7-C2F6-9106-C095-1F6843E9F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Properties :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9BE93-554C-582E-5BC7-3AA4FF1EFC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IN" b="0" i="0" u="sng" strike="noStrike" baseline="0" dirty="0">
                <a:latin typeface="Times New Roman" panose="02020603050405020304" pitchFamily="18" charset="0"/>
              </a:rPr>
              <a:t>The followings are easily comprehendible </a:t>
            </a:r>
            <a:r>
              <a:rPr lang="en-IN" u="sng" dirty="0">
                <a:latin typeface="Times New Roman" panose="02020603050405020304" pitchFamily="18" charset="0"/>
              </a:rPr>
              <a:t>p</a:t>
            </a:r>
            <a:r>
              <a:rPr lang="en-IN" b="0" i="0" u="sng" strike="noStrike" baseline="0" dirty="0">
                <a:latin typeface="Times New Roman" panose="02020603050405020304" pitchFamily="18" charset="0"/>
              </a:rPr>
              <a:t>roperties of real numbers:</a:t>
            </a:r>
          </a:p>
          <a:p>
            <a:pPr algn="l"/>
            <a:r>
              <a:rPr lang="en-US" dirty="0">
                <a:latin typeface="Times New Roman" panose="02020603050405020304" pitchFamily="18" charset="0"/>
              </a:rPr>
              <a:t>If a, b, c be real numbers, then</a:t>
            </a:r>
          </a:p>
          <a:p>
            <a:pPr algn="l"/>
            <a:r>
              <a:rPr lang="en-US" dirty="0">
                <a:latin typeface="Times New Roman" panose="02020603050405020304" pitchFamily="18" charset="0"/>
              </a:rPr>
              <a:t>a &gt; b and b &gt; c implies a &gt; c,</a:t>
            </a:r>
          </a:p>
          <a:p>
            <a:pPr algn="l"/>
            <a:r>
              <a:rPr lang="pt-BR" dirty="0">
                <a:latin typeface="Times New Roman" panose="02020603050405020304" pitchFamily="18" charset="0"/>
              </a:rPr>
              <a:t> a &gt; b implies a+c &gt; b+c,</a:t>
            </a:r>
          </a:p>
          <a:p>
            <a:pPr algn="l"/>
            <a:r>
              <a:rPr lang="en-US" dirty="0">
                <a:latin typeface="Times New Roman" panose="02020603050405020304" pitchFamily="18" charset="0"/>
              </a:rPr>
              <a:t>a &gt; b and c &gt; 0 then ac &gt; </a:t>
            </a:r>
            <a:r>
              <a:rPr lang="en-US" dirty="0" err="1">
                <a:latin typeface="Times New Roman" panose="02020603050405020304" pitchFamily="18" charset="0"/>
              </a:rPr>
              <a:t>bc</a:t>
            </a:r>
            <a:r>
              <a:rPr lang="en-US" dirty="0">
                <a:latin typeface="Times New Roman" panose="02020603050405020304" pitchFamily="18" charset="0"/>
              </a:rPr>
              <a:t>,</a:t>
            </a:r>
          </a:p>
          <a:p>
            <a:pPr algn="l"/>
            <a:r>
              <a:rPr lang="en-US" dirty="0">
                <a:latin typeface="Times New Roman" panose="02020603050405020304" pitchFamily="18" charset="0"/>
              </a:rPr>
              <a:t> a &gt; b and c &lt; 0 then ac &lt; </a:t>
            </a:r>
            <a:r>
              <a:rPr lang="en-US" dirty="0" err="1">
                <a:latin typeface="Times New Roman" panose="02020603050405020304" pitchFamily="18" charset="0"/>
              </a:rPr>
              <a:t>bc</a:t>
            </a:r>
            <a:r>
              <a:rPr lang="en-US" dirty="0">
                <a:latin typeface="Times New Roman" panose="02020603050405020304" pitchFamily="18" charset="0"/>
              </a:rPr>
              <a:t>.</a:t>
            </a:r>
          </a:p>
          <a:p>
            <a:pPr algn="l"/>
            <a:r>
              <a:rPr lang="en-US" dirty="0">
                <a:latin typeface="Times New Roman" panose="02020603050405020304" pitchFamily="18" charset="0"/>
              </a:rPr>
              <a:t> a &gt; b and c = 0 then  ac = </a:t>
            </a:r>
            <a:r>
              <a:rPr lang="en-US" dirty="0" err="1">
                <a:latin typeface="Times New Roman" panose="02020603050405020304" pitchFamily="18" charset="0"/>
              </a:rPr>
              <a:t>bc</a:t>
            </a:r>
            <a:r>
              <a:rPr lang="en-US" dirty="0">
                <a:latin typeface="Times New Roman" panose="02020603050405020304" pitchFamily="18" charset="0"/>
              </a:rPr>
              <a:t>.</a:t>
            </a:r>
            <a:endParaRPr lang="en-IN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072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B8371-2CE4-82EF-FF41-6933460A3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Some preliminary results :</a:t>
            </a:r>
            <a:endParaRPr lang="en-IN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FD9087B-3FDB-1761-ADD9-320B6EFCE9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000" b="0" i="0" u="none" strike="noStrike" baseline="0" dirty="0">
                    <a:latin typeface="Times New Roman" panose="02020603050405020304" pitchFamily="18" charset="0"/>
                  </a:rPr>
                  <a:t>If 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b="0" i="0" u="none" strike="noStrike" baseline="0" dirty="0">
                    <a:latin typeface="Times New Roman" panose="02020603050405020304" pitchFamily="18" charset="0"/>
                  </a:rPr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u="none" strike="noStrike" baseline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b="0" i="0" u="none" strike="noStrike" baseline="0" dirty="0">
                    <a:latin typeface="Times New Roman" panose="02020603050405020304" pitchFamily="18" charset="0"/>
                  </a:rPr>
                  <a:t> , ...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b="0" i="0" u="none" strike="noStrike" baseline="0" dirty="0">
                    <a:latin typeface="Times New Roman" panose="02020603050405020304" pitchFamily="18" charset="0"/>
                  </a:rPr>
                  <a:t> } and 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u="none" strike="noStrike" baseline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b="0" i="0" u="none" strike="noStrike" baseline="0" dirty="0">
                    <a:latin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u="none" strike="noStrike" baseline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b="0" i="0" u="none" strike="noStrike" baseline="0" dirty="0">
                    <a:latin typeface="Times New Roman" panose="02020603050405020304" pitchFamily="18" charset="0"/>
                  </a:rPr>
                  <a:t>, …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000" b="0" i="1" u="none" strike="noStrike" baseline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b="0" i="0" u="none" strike="noStrike" baseline="0" dirty="0">
                    <a:latin typeface="Times New Roman" panose="02020603050405020304" pitchFamily="18" charset="0"/>
                  </a:rPr>
                  <a:t>} be two sets of real numbers such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b="0" i="0" u="none" strike="noStrike" baseline="0" dirty="0">
                    <a:latin typeface="Times New Roman" panose="02020603050405020304" pitchFamily="18" charset="0"/>
                  </a:rPr>
                  <a:t> &gt;</a:t>
                </a:r>
                <a:r>
                  <a:rPr lang="en-US" sz="2000" b="0" i="0" u="none" strike="noStrike" dirty="0">
                    <a:latin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b="0" i="0" u="none" strike="noStrike" baseline="0" dirty="0">
                    <a:latin typeface="Times New Roman" panose="02020603050405020304" pitchFamily="18" charset="0"/>
                  </a:rPr>
                  <a:t>; for </a:t>
                </a:r>
                <a:r>
                  <a:rPr lang="en-US" sz="2000" b="0" i="0" u="none" strike="noStrike" baseline="0" dirty="0" err="1">
                    <a:latin typeface="Times New Roman" panose="02020603050405020304" pitchFamily="18" charset="0"/>
                  </a:rPr>
                  <a:t>i</a:t>
                </a:r>
                <a:r>
                  <a:rPr lang="en-US" sz="2000" b="0" i="0" u="none" strike="noStrike" baseline="0" dirty="0">
                    <a:latin typeface="Times New Roman" panose="02020603050405020304" pitchFamily="18" charset="0"/>
                  </a:rPr>
                  <a:t> = 1, 2,..., n,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b="0" i="0" u="none" strike="noStrike" baseline="0" dirty="0">
                    <a:latin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u="none" strike="noStrike" baseline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b="0" i="0" u="none" strike="noStrike" baseline="0" dirty="0">
                    <a:latin typeface="Times New Roman" panose="02020603050405020304" pitchFamily="18" charset="0"/>
                  </a:rPr>
                  <a:t> </a:t>
                </a:r>
                <a:r>
                  <a:rPr lang="en-US" sz="2000" dirty="0">
                    <a:latin typeface="Times New Roman" panose="02020603050405020304" pitchFamily="18" charset="0"/>
                  </a:rPr>
                  <a:t>+ </a:t>
                </a:r>
                <a:r>
                  <a:rPr lang="en-US" sz="2000" b="0" i="0" u="none" strike="noStrike" baseline="0" dirty="0">
                    <a:latin typeface="Times New Roman" panose="02020603050405020304" pitchFamily="18" charset="0"/>
                  </a:rPr>
                  <a:t>...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b="0" i="0" u="none" strike="noStrike" baseline="0" dirty="0">
                    <a:latin typeface="Times New Roman" panose="02020603050405020304" pitchFamily="18" charset="0"/>
                  </a:rPr>
                  <a:t> &gt;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0" u="none" strike="noStrike" baseline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2000" b="0" i="0" u="none" strike="noStrike" baseline="0" dirty="0">
                    <a:latin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0" u="none" strike="noStrike" baseline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2000" b="0" i="0" u="none" strike="noStrike" baseline="0" dirty="0">
                    <a:latin typeface="Times New Roman" panose="02020603050405020304" pitchFamily="18" charset="0"/>
                  </a:rPr>
                  <a:t> …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000" b="0" i="1" u="none" strike="noStrike" baseline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b="0" i="0" u="none" strike="noStrike" baseline="0" dirty="0">
                    <a:latin typeface="Times New Roman" panose="02020603050405020304" pitchFamily="18" charset="0"/>
                  </a:rPr>
                  <a:t>.</a:t>
                </a:r>
              </a:p>
              <a:p>
                <a:endParaRPr lang="en-US" sz="2000" dirty="0">
                  <a:latin typeface="Times New Roman" panose="02020603050405020304" pitchFamily="18" charset="0"/>
                </a:endParaRPr>
              </a:p>
              <a:p>
                <a:r>
                  <a:rPr lang="en-US" sz="2000" b="0" i="0" u="none" strike="noStrike" baseline="0" dirty="0">
                    <a:latin typeface="Times New Roman" panose="02020603050405020304" pitchFamily="18" charset="0"/>
                  </a:rPr>
                  <a:t>If 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b="0" i="0" u="none" strike="noStrike" baseline="0" dirty="0">
                    <a:latin typeface="Times New Roman" panose="02020603050405020304" pitchFamily="18" charset="0"/>
                  </a:rPr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u="none" strike="noStrike" baseline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b="0" i="0" u="none" strike="noStrike" baseline="0" dirty="0">
                    <a:latin typeface="Times New Roman" panose="02020603050405020304" pitchFamily="18" charset="0"/>
                  </a:rPr>
                  <a:t> , ...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b="0" i="0" u="none" strike="noStrike" baseline="0" dirty="0">
                    <a:latin typeface="Times New Roman" panose="02020603050405020304" pitchFamily="18" charset="0"/>
                  </a:rPr>
                  <a:t> } and 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u="none" strike="noStrike" baseline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b="0" i="0" u="none" strike="noStrike" baseline="0" dirty="0">
                    <a:latin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u="none" strike="noStrike" baseline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b="0" i="0" u="none" strike="noStrike" baseline="0" dirty="0">
                    <a:latin typeface="Times New Roman" panose="02020603050405020304" pitchFamily="18" charset="0"/>
                  </a:rPr>
                  <a:t>, …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000" b="0" i="1" u="none" strike="noStrike" baseline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b="0" i="0" u="none" strike="noStrike" baseline="0" dirty="0">
                    <a:latin typeface="Times New Roman" panose="02020603050405020304" pitchFamily="18" charset="0"/>
                  </a:rPr>
                  <a:t>} be two sets of real numbers such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b="0" i="0" u="none" strike="noStrike" baseline="0" dirty="0">
                    <a:latin typeface="Times New Roman" panose="02020603050405020304" pitchFamily="18" charset="0"/>
                  </a:rPr>
                  <a:t> &gt;</a:t>
                </a:r>
                <a:r>
                  <a:rPr lang="en-US" sz="2000" b="0" i="0" u="none" strike="noStrike" dirty="0">
                    <a:latin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b="0" i="0" u="none" strike="noStrike" baseline="0" dirty="0">
                    <a:latin typeface="Times New Roman" panose="02020603050405020304" pitchFamily="18" charset="0"/>
                  </a:rPr>
                  <a:t>; for </a:t>
                </a:r>
                <a:r>
                  <a:rPr lang="en-US" sz="2000" b="0" i="0" u="none" strike="noStrike" baseline="0" dirty="0" err="1">
                    <a:latin typeface="Times New Roman" panose="02020603050405020304" pitchFamily="18" charset="0"/>
                  </a:rPr>
                  <a:t>i</a:t>
                </a:r>
                <a:r>
                  <a:rPr lang="en-US" sz="2000" b="0" i="0" u="none" strike="noStrike" baseline="0" dirty="0">
                    <a:latin typeface="Times New Roman" panose="02020603050405020304" pitchFamily="18" charset="0"/>
                  </a:rPr>
                  <a:t> = 1, 2,..., n,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b="0" i="0" u="none" strike="noStrike" baseline="0" dirty="0">
                    <a:latin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u="none" strike="noStrike" baseline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b="0" i="0" u="none" strike="noStrike" baseline="0" dirty="0">
                    <a:latin typeface="Times New Roman" panose="02020603050405020304" pitchFamily="18" charset="0"/>
                  </a:rPr>
                  <a:t> </a:t>
                </a:r>
                <a:r>
                  <a:rPr lang="en-US" sz="2000" dirty="0">
                    <a:latin typeface="Times New Roman" panose="02020603050405020304" pitchFamily="18" charset="0"/>
                  </a:rPr>
                  <a:t> </a:t>
                </a:r>
                <a:r>
                  <a:rPr lang="en-US" sz="2000" b="0" i="0" u="none" strike="noStrike" baseline="0" dirty="0">
                    <a:latin typeface="Times New Roman" panose="02020603050405020304" pitchFamily="18" charset="0"/>
                  </a:rPr>
                  <a:t>...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b="0" i="0" u="none" strike="noStrike" baseline="0" dirty="0">
                    <a:latin typeface="Times New Roman" panose="02020603050405020304" pitchFamily="18" charset="0"/>
                  </a:rPr>
                  <a:t> &gt;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b="0" i="0" u="none" strike="noStrike" baseline="0" dirty="0">
                    <a:latin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b="0" i="0" u="none" strike="noStrike" baseline="0" dirty="0">
                    <a:latin typeface="Times New Roman" panose="02020603050405020304" pitchFamily="18" charset="0"/>
                  </a:rPr>
                  <a:t> …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000" b="0" i="1" u="none" strike="noStrike" baseline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b="0" i="0" u="none" strike="noStrike" baseline="0" dirty="0">
                    <a:latin typeface="Times New Roman" panose="02020603050405020304" pitchFamily="18" charset="0"/>
                  </a:rPr>
                  <a:t>.</a:t>
                </a:r>
              </a:p>
              <a:p>
                <a:endParaRPr lang="en-US" sz="2000" dirty="0">
                  <a:latin typeface="Times New Roman" panose="02020603050405020304" pitchFamily="18" charset="0"/>
                </a:endParaRPr>
              </a:p>
              <a:p>
                <a:r>
                  <a:rPr lang="en-US" sz="2000" b="0" i="0" u="none" strike="noStrike" baseline="0" dirty="0">
                    <a:latin typeface="Times New Roman" panose="02020603050405020304" pitchFamily="18" charset="0"/>
                  </a:rPr>
                  <a:t>If a &gt; b &gt; 0 and n be a positive integer, then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000" b="0" i="0" u="none" strike="noStrike" baseline="0" dirty="0">
                    <a:latin typeface="Times New Roman" panose="02020603050405020304" pitchFamily="18" charset="0"/>
                  </a:rPr>
                  <a:t> &gt;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US" sz="2000" b="0" i="0" u="none" strike="noStrike" baseline="0" dirty="0">
                  <a:latin typeface="Times New Roman" panose="02020603050405020304" pitchFamily="18" charset="0"/>
                </a:endParaRPr>
              </a:p>
              <a:p>
                <a:endParaRPr lang="en-US" sz="2000" dirty="0">
                  <a:latin typeface="Times New Roman" panose="02020603050405020304" pitchFamily="18" charset="0"/>
                </a:endParaRPr>
              </a:p>
              <a:p>
                <a:r>
                  <a:rPr lang="en-US" sz="2000" b="0" i="0" u="none" strike="noStrike" baseline="0" dirty="0">
                    <a:latin typeface="Times New Roman" panose="02020603050405020304" pitchFamily="18" charset="0"/>
                  </a:rPr>
                  <a:t>If a &gt; b &gt; 0 and n be a </a:t>
                </a:r>
                <a:r>
                  <a:rPr lang="en-US" sz="2000" b="0" i="0" u="none" strike="noStrike" baseline="0" dirty="0" err="1">
                    <a:latin typeface="Times New Roman" panose="02020603050405020304" pitchFamily="18" charset="0"/>
                  </a:rPr>
                  <a:t>ncgative</a:t>
                </a:r>
                <a:r>
                  <a:rPr lang="en-US" sz="2000" b="0" i="0" u="none" strike="noStrike" baseline="0" dirty="0">
                    <a:latin typeface="Times New Roman" panose="02020603050405020304" pitchFamily="18" charset="0"/>
                  </a:rPr>
                  <a:t> integer, then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000" b="0" i="0" u="none" strike="noStrike" baseline="0" dirty="0">
                    <a:latin typeface="Times New Roman" panose="02020603050405020304" pitchFamily="18" charset="0"/>
                  </a:rPr>
                  <a:t> &lt;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000" b="0" i="1" u="none" strike="noStrike" baseline="0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US" sz="2000" b="0" i="0" u="none" strike="noStrike" baseline="0" dirty="0">
                  <a:latin typeface="Times New Roman" panose="02020603050405020304" pitchFamily="18" charset="0"/>
                </a:endParaRPr>
              </a:p>
              <a:p>
                <a:endParaRPr lang="en-US" sz="1800" b="0" i="0" u="none" strike="noStrike" baseline="0" dirty="0"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FD9087B-3FDB-1761-ADD9-320B6EFCE9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22" t="-140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0889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098BA-8CF8-9D11-E91B-01B7D3981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i="0" u="sng" strike="noStrike" baseline="0" dirty="0">
                <a:latin typeface="Times New Roman" panose="02020603050405020304" pitchFamily="18" charset="0"/>
              </a:rPr>
              <a:t>Cauchy Schwarz Inequality</a:t>
            </a:r>
            <a:endParaRPr lang="en-IN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97CB054-1E90-3C24-C1A1-6847B5F6AF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3200" b="0" i="0" u="none" strike="noStrike" baseline="0" dirty="0">
                    <a:latin typeface="Times New Roman" panose="02020603050405020304" pitchFamily="18" charset="0"/>
                  </a:rPr>
                  <a:t>If (a) = 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u="none" strike="noStrike" baseline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3200" b="0" i="1" u="none" strike="noStrike" baseline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200" b="0" i="0" u="none" strike="noStrike" baseline="0" dirty="0">
                    <a:latin typeface="Times New Roman" panose="02020603050405020304" pitchFamily="18" charset="0"/>
                  </a:rPr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u="none" strike="noStrike" baseline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3200" b="0" i="1" u="none" strike="noStrike" baseline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b="0" i="1" u="none" strike="noStrike" baseline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0" i="0" u="none" strike="noStrike" baseline="0" dirty="0">
                    <a:latin typeface="Times New Roman" panose="02020603050405020304" pitchFamily="18" charset="0"/>
                  </a:rPr>
                  <a:t> , ...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u="none" strike="noStrike" baseline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3200" b="0" i="1" u="none" strike="noStrike" baseline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3200" b="0" i="0" u="none" strike="noStrike" baseline="0" dirty="0">
                    <a:latin typeface="Times New Roman" panose="02020603050405020304" pitchFamily="18" charset="0"/>
                  </a:rPr>
                  <a:t> } and (b) = 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u="none" strike="noStrike" baseline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3200" b="0" i="1" u="none" strike="noStrike" baseline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1" u="none" strike="noStrike" baseline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0" i="0" u="none" strike="noStrike" baseline="0" dirty="0">
                    <a:latin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u="none" strike="noStrike" baseline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3200" b="0" i="1" u="none" strike="noStrike" baseline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b="0" i="1" u="none" strike="noStrike" baseline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0" i="0" u="none" strike="noStrike" baseline="0" dirty="0">
                    <a:latin typeface="Times New Roman" panose="02020603050405020304" pitchFamily="18" charset="0"/>
                  </a:rPr>
                  <a:t>, …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u="none" strike="noStrike" baseline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3200" b="0" i="1" u="none" strike="noStrike" baseline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3200" b="0" i="1" u="none" strike="noStrike" baseline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0" i="0" u="none" strike="noStrike" baseline="0" dirty="0">
                    <a:latin typeface="Times New Roman" panose="02020603050405020304" pitchFamily="18" charset="0"/>
                  </a:rPr>
                  <a:t>} be two sets of real </a:t>
                </a:r>
                <a:r>
                  <a:rPr lang="en-IN" sz="3200" b="0" i="0" u="none" strike="noStrike" baseline="0" dirty="0">
                    <a:latin typeface="Times New Roman" panose="02020603050405020304" pitchFamily="18" charset="0"/>
                  </a:rPr>
                  <a:t>numbers, then</a:t>
                </a:r>
              </a:p>
              <a:p>
                <a:pPr marL="0" indent="0">
                  <a:buNone/>
                </a:pPr>
                <a:r>
                  <a:rPr lang="pt-BR" sz="3200" b="0" i="0" u="none" strike="noStrike" baseline="0" dirty="0">
                    <a:latin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BR" sz="32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3200" b="0" i="1" u="none" strike="noStrike" baseline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3200" b="0" i="1" u="none" strike="noStrike" baseline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sz="3200" b="0" i="1" u="none" strike="noStrike" baseline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pt-BR" sz="3200" b="0" i="0" u="none" strike="noStrike" baseline="0" dirty="0">
                    <a:latin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BR" sz="32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3200" b="0" i="1" u="none" strike="noStrike" baseline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3200" b="0" i="1" u="none" strike="noStrike" baseline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sz="3200" b="0" i="1" u="none" strike="noStrike" baseline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pt-BR" sz="3200" b="0" i="0" u="none" strike="noStrike" baseline="0" dirty="0">
                    <a:latin typeface="Times New Roman" panose="02020603050405020304" pitchFamily="18" charset="0"/>
                  </a:rPr>
                  <a:t> + ...... +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BR" sz="32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3200" b="0" i="1" u="none" strike="noStrike" baseline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3200" b="0" i="1" u="none" strike="noStrike" baseline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sz="3200" b="0" i="1" u="none" strike="noStrike" baseline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pt-BR" sz="3200" b="0" i="0" u="none" strike="noStrike" baseline="0" dirty="0">
                    <a:latin typeface="Times New Roman" panose="02020603050405020304" pitchFamily="18" charset="0"/>
                  </a:rPr>
                  <a:t> )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BR" sz="32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3200" b="0" i="1" u="none" strike="noStrike" baseline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3200" b="0" i="1" u="none" strike="noStrike" baseline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sz="3200" b="0" i="1" u="none" strike="noStrike" baseline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pt-BR" sz="3200" b="0" i="0" u="none" strike="noStrike" baseline="0" dirty="0">
                    <a:latin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BR" sz="32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3200" b="0" i="1" u="none" strike="noStrike" baseline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3200" b="0" i="1" u="none" strike="noStrike" baseline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sz="3200" b="0" i="1" u="none" strike="noStrike" baseline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pt-BR" sz="3200" b="0" i="0" u="none" strike="noStrike" baseline="0" dirty="0">
                    <a:latin typeface="Times New Roman" panose="02020603050405020304" pitchFamily="18" charset="0"/>
                  </a:rPr>
                  <a:t> +... +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BR" sz="32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3200" b="0" i="1" u="none" strike="noStrike" baseline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3200" b="0" i="1" u="none" strike="noStrike" baseline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sz="3200" b="0" i="1" u="none" strike="noStrike" baseline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pt-BR" sz="3200" b="0" i="0" u="none" strike="noStrike" baseline="0" dirty="0">
                    <a:latin typeface="Times New Roman" panose="02020603050405020304" pitchFamily="18" charset="0"/>
                  </a:rPr>
                  <a:t> ) ≥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sz="3200" b="0" i="1" u="none" strike="noStrike" baseline="0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3200" b="0" i="0" u="none" strike="noStrike" baseline="0" dirty="0" smtClean="0">
                            <a:latin typeface="Cambria Math" panose="02040503050406030204" pitchFamily="18" charset="0"/>
                          </a:rPr>
                          <m:t>                                                     </m:t>
                        </m:r>
                        <m:r>
                          <m:rPr>
                            <m:nor/>
                          </m:rPr>
                          <a:rPr lang="pt-BR" sz="3200" b="0" i="0" u="none" strike="noStrike" baseline="0" dirty="0" smtClean="0">
                            <a:latin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pt-BR" sz="3200" b="0" i="0" u="none" strike="noStrike" dirty="0" smtClean="0">
                            <a:latin typeface="Times New Roman" panose="020206030504050203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pt-BR" sz="3200" b="0" i="1" u="none" strike="noStrike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u="none" strike="noStrike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3200" b="0" i="1" u="none" strike="noStrike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pt-BR" sz="3200" b="0" u="none" strike="noStrike" dirty="0"/>
                          <m:t> </m:t>
                        </m:r>
                        <m:sSub>
                          <m:sSubPr>
                            <m:ctrlPr>
                              <a:rPr lang="pt-BR" sz="3200" b="0" i="1" u="none" strike="noStrike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u="none" strike="noStrike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sz="3200" b="0" i="1" u="none" strike="noStrike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pt-BR" sz="3200" b="0" i="0" u="none" strike="noStrike" baseline="0" dirty="0">
                            <a:latin typeface="Times New Roman" panose="02020603050405020304" pitchFamily="18" charset="0"/>
                          </a:rPr>
                          <m:t> + </m:t>
                        </m:r>
                        <m:sSub>
                          <m:sSubPr>
                            <m:ctrlPr>
                              <a:rPr lang="pt-BR" sz="3200" b="0" i="1" u="none" strike="noStrike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u="none" strike="noStrike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3200" b="0" i="1" u="none" strike="noStrike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pt-BR" sz="3200" b="0" i="0" u="none" strike="noStrike" baseline="0" dirty="0">
                            <a:latin typeface="Times New Roman" panose="020206030504050203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pt-BR" sz="3200" b="0" i="1" u="none" strike="noStrike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u="none" strike="noStrike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sz="3200" b="0" i="1" u="none" strike="noStrike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pt-BR" sz="3200" b="0" i="0" u="none" strike="noStrike" baseline="0" dirty="0">
                            <a:latin typeface="Times New Roman" panose="02020603050405020304" pitchFamily="18" charset="0"/>
                          </a:rPr>
                          <m:t> + .........+ </m:t>
                        </m:r>
                        <m:sSub>
                          <m:sSubPr>
                            <m:ctrlPr>
                              <a:rPr lang="pt-BR" sz="3200" b="0" i="1" u="none" strike="noStrike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u="none" strike="noStrike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3200" b="0" i="1" u="none" strike="noStrike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3200" b="0" i="1" u="none" strike="noStrike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pt-BR" sz="3200" b="0" u="none" strike="noStrike" dirty="0"/>
                          <m:t> </m:t>
                        </m:r>
                        <m:sSub>
                          <m:sSubPr>
                            <m:ctrlPr>
                              <a:rPr lang="pt-BR" sz="3200" b="0" i="1" u="none" strike="noStrike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u="none" strike="noStrike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sz="3200" b="0" i="1" u="none" strike="noStrike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pt-BR" sz="3200" b="0" i="0" u="none" strike="noStrike" baseline="0" dirty="0">
                            <a:latin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sz="3200" b="0" i="1" u="none" strike="noStrike" baseline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pt-BR" sz="3200" b="0" i="0" u="none" strike="noStrike" baseline="0" dirty="0">
                  <a:latin typeface="Times New Roman" panose="02020603050405020304" pitchFamily="18" charset="0"/>
                </a:endParaRPr>
              </a:p>
              <a:p>
                <a:pPr marL="0" indent="0" algn="l">
                  <a:buNone/>
                </a:pPr>
                <a:r>
                  <a:rPr lang="en-US" sz="3200" b="0" i="0" u="none" strike="noStrike" baseline="0" dirty="0">
                    <a:latin typeface="Times New Roman" panose="02020603050405020304" pitchFamily="18" charset="0"/>
                  </a:rPr>
                  <a:t>  the </a:t>
                </a:r>
                <a:r>
                  <a:rPr lang="en-US" sz="3200" b="0" i="0" u="none" strike="noStrike" baseline="0" dirty="0" err="1">
                    <a:latin typeface="Times New Roman" panose="02020603050405020304" pitchFamily="18" charset="0"/>
                  </a:rPr>
                  <a:t>cquality</a:t>
                </a:r>
                <a:r>
                  <a:rPr lang="en-US" sz="3200" b="0" i="0" u="none" strike="noStrike" baseline="0" dirty="0">
                    <a:latin typeface="Times New Roman" panose="02020603050405020304" pitchFamily="18" charset="0"/>
                  </a:rPr>
                  <a:t> occurs when </a:t>
                </a:r>
              </a:p>
              <a:p>
                <a:pPr marL="0" indent="0" algn="l">
                  <a:buNone/>
                </a:pPr>
                <a:r>
                  <a:rPr lang="en-US" sz="3200" dirty="0">
                    <a:latin typeface="Times New Roman" panose="02020603050405020304" pitchFamily="18" charset="0"/>
                  </a:rPr>
                  <a:t>     </a:t>
                </a:r>
                <a:r>
                  <a:rPr lang="en-US" sz="3200" b="0" i="0" u="none" strike="noStrike" baseline="0" dirty="0">
                    <a:latin typeface="Times New Roman" panose="02020603050405020304" pitchFamily="18" charset="0"/>
                  </a:rPr>
                  <a:t>(</a:t>
                </a:r>
                <a:r>
                  <a:rPr lang="en-US" sz="3200" b="0" i="0" u="none" strike="noStrike" baseline="0" dirty="0" err="1">
                    <a:latin typeface="Times New Roman" panose="02020603050405020304" pitchFamily="18" charset="0"/>
                  </a:rPr>
                  <a:t>i</a:t>
                </a:r>
                <a:r>
                  <a:rPr lang="en-US" sz="3200" b="0" i="0" u="none" strike="noStrike" baseline="0" dirty="0">
                    <a:latin typeface="Times New Roman" panose="02020603050405020304" pitchFamily="18" charset="0"/>
                  </a:rPr>
                  <a:t>) one or both of the sets (a) and (b) are sets of zeros, </a:t>
                </a:r>
              </a:p>
              <a:p>
                <a:pPr marL="0" indent="0">
                  <a:buNone/>
                </a:pPr>
                <a:r>
                  <a:rPr lang="en-US" sz="3200" b="0" i="0" u="none" strike="noStrike" baseline="0" dirty="0">
                    <a:latin typeface="Times New Roman" panose="02020603050405020304" pitchFamily="18" charset="0"/>
                  </a:rPr>
                  <a:t>or (ii) the </a:t>
                </a:r>
                <a:r>
                  <a:rPr lang="en-US" sz="3200" b="0" i="0" u="none" strike="noStrike" baseline="0" dirty="0" err="1">
                    <a:latin typeface="Times New Roman" panose="02020603050405020304" pitchFamily="18" charset="0"/>
                  </a:rPr>
                  <a:t>scts</a:t>
                </a:r>
                <a:r>
                  <a:rPr lang="en-US" sz="3200" b="0" i="0" u="none" strike="noStrike" baseline="0" dirty="0">
                    <a:latin typeface="Times New Roman" panose="02020603050405020304" pitchFamily="18" charset="0"/>
                  </a:rPr>
                  <a:t> (a) and (b) are </a:t>
                </a:r>
                <a:r>
                  <a:rPr lang="en-US" sz="3200" b="0" i="0" u="none" strike="noStrike" baseline="0" dirty="0" err="1">
                    <a:latin typeface="Times New Roman" panose="02020603050405020304" pitchFamily="18" charset="0"/>
                  </a:rPr>
                  <a:t>proporional</a:t>
                </a:r>
                <a:r>
                  <a:rPr lang="en-US" sz="3200" b="0" i="0" u="none" strike="noStrike" baseline="0" dirty="0">
                    <a:latin typeface="Times New Roman" panose="02020603050405020304" pitchFamily="18" charset="0"/>
                  </a:rPr>
                  <a:t> (i.e., there exists a non-zero real k such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u="none" strike="noStrike" baseline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3200" b="0" i="1" u="none" strike="noStrike" baseline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3200" b="0" i="0" u="none" strike="noStrike" baseline="0" dirty="0">
                    <a:latin typeface="Times New Roman" panose="02020603050405020304" pitchFamily="18" charset="0"/>
                  </a:rPr>
                  <a:t> = k</a:t>
                </a:r>
                <a:r>
                  <a:rPr lang="en-US" sz="3200" b="0" i="0" u="none" strike="noStrike" dirty="0">
                    <a:latin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u="none" strike="noStrike" baseline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3200" b="0" i="1" u="none" strike="noStrike" baseline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3200" b="0" i="0" u="none" strike="noStrike" baseline="0" dirty="0">
                    <a:latin typeface="Times New Roman" panose="02020603050405020304" pitchFamily="18" charset="0"/>
                  </a:rPr>
                  <a:t> ; for </a:t>
                </a:r>
                <a:r>
                  <a:rPr lang="en-US" sz="3200" b="0" i="0" u="none" strike="noStrike" baseline="0" dirty="0" err="1">
                    <a:latin typeface="Times New Roman" panose="02020603050405020304" pitchFamily="18" charset="0"/>
                  </a:rPr>
                  <a:t>i</a:t>
                </a:r>
                <a:r>
                  <a:rPr lang="en-US" sz="3200" b="0" i="0" u="none" strike="noStrike" baseline="0" dirty="0">
                    <a:latin typeface="Times New Roman" panose="02020603050405020304" pitchFamily="18" charset="0"/>
                  </a:rPr>
                  <a:t> = 1,2, ..,n ) </a:t>
                </a:r>
                <a:endParaRPr lang="en-IN" sz="32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97CB054-1E90-3C24-C1A1-6847B5F6AF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07" t="-3081" r="-104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2506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C7AA3-006F-3E43-7E50-393BDD5AC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A.M., G.M. Inequality</a:t>
            </a:r>
            <a:endParaRPr lang="en-IN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27CE32F-04C1-A28E-776E-EF415AB850A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l">
                  <a:buNone/>
                </a:pPr>
                <a:r>
                  <a:rPr lang="en-US" sz="3600" b="0" i="0" u="none" strike="noStrike" baseline="0" dirty="0">
                    <a:latin typeface="Times New Roman" panose="02020603050405020304" pitchFamily="18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US" sz="3600" b="0" i="0" u="none" strike="noStrike" baseline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36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u="none" strike="noStrike" baseline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3600" b="0" i="1" u="none" strike="noStrike" baseline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600" b="0" i="0" u="none" strike="noStrike" baseline="0" dirty="0">
                    <a:latin typeface="Times New Roman" panose="02020603050405020304" pitchFamily="18" charset="0"/>
                  </a:rPr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u="none" strike="noStrike" baseline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3600" b="0" i="1" u="none" strike="noStrike" baseline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600" b="0" i="1" u="none" strike="noStrike" baseline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b="0" i="0" u="none" strike="noStrike" baseline="0" dirty="0">
                    <a:latin typeface="Times New Roman" panose="02020603050405020304" pitchFamily="18" charset="0"/>
                  </a:rPr>
                  <a:t> , ...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u="none" strike="noStrike" baseline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3600" b="0" i="1" u="none" strike="noStrike" baseline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3600" b="0" i="0" u="none" strike="noStrike" baseline="0" dirty="0">
                    <a:latin typeface="Times New Roman" panose="02020603050405020304" pitchFamily="18" charset="0"/>
                  </a:rPr>
                  <a:t>  be n positive </a:t>
                </a:r>
                <a:r>
                  <a:rPr lang="en-US" sz="3600" b="0" i="0" u="none" strike="noStrike" baseline="0" dirty="0" err="1">
                    <a:latin typeface="Times New Roman" panose="02020603050405020304" pitchFamily="18" charset="0"/>
                  </a:rPr>
                  <a:t>numbcrs</a:t>
                </a:r>
                <a:r>
                  <a:rPr lang="en-US" sz="3600" b="0" i="0" u="none" strike="noStrike" baseline="0" dirty="0">
                    <a:latin typeface="Times New Roman" panose="02020603050405020304" pitchFamily="18" charset="0"/>
                  </a:rPr>
                  <a:t> then</a:t>
                </a:r>
              </a:p>
              <a:p>
                <a:pPr marL="0" indent="0">
                  <a:buNone/>
                </a:pPr>
                <a:r>
                  <a:rPr lang="en-US" sz="3600" b="0" u="none" strike="noStrike" baseline="0" dirty="0"/>
                  <a:t>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u="none" strike="noStrike" baseline="0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3600" b="0" i="1" u="none" strike="noStrike" baseline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u="none" strike="noStrike" baseline="0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3600" b="0" i="1" u="none" strike="noStrike" baseline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3600" b="0" i="0" u="none" strike="noStrike" baseline="0" dirty="0">
                            <a:latin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3600" b="0" i="0" u="none" strike="noStrike" baseline="0" dirty="0" smtClean="0">
                            <a:latin typeface="Times New Roman" panose="020206030504050203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 sz="3600" b="0" i="0" u="none" strike="noStrike" baseline="0" dirty="0">
                            <a:latin typeface="Times New Roman" panose="020206030504050203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3600" b="0" i="1" u="none" strike="noStrike" baseline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u="none" strike="noStrike" baseline="0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3600" b="0" i="1" u="none" strike="noStrike" baseline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3600" b="0" i="1" u="none" strike="noStrike" baseline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3600" b="0" i="0" u="none" strike="noStrike" baseline="0" dirty="0">
                            <a:latin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3600" b="0" i="0" u="none" strike="noStrike" baseline="0" dirty="0" smtClean="0">
                            <a:latin typeface="Times New Roman" panose="020206030504050203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 sz="3600" b="0" i="0" u="none" strike="noStrike" baseline="0" dirty="0">
                            <a:latin typeface="Times New Roman" panose="02020603050405020304" pitchFamily="18" charset="0"/>
                          </a:rPr>
                          <m:t> ... </m:t>
                        </m:r>
                        <m:r>
                          <a:rPr lang="en-US" sz="3600" b="0" i="1" u="none" strike="noStrike" baseline="0" dirty="0" smtClean="0">
                            <a:latin typeface="Cambria Math" panose="02040503050406030204" pitchFamily="18" charset="0"/>
                          </a:rPr>
                          <m:t>+ </m:t>
                        </m:r>
                        <m:sSub>
                          <m:sSubPr>
                            <m:ctrlPr>
                              <a:rPr lang="en-US" sz="3600" b="0" i="1" u="none" strike="noStrike" baseline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u="none" strike="noStrike" baseline="0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3600" b="0" i="1" u="none" strike="noStrike" baseline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sz="3600" b="0" i="1" u="none" strike="noStrike" baseline="0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3600" b="0" i="1" u="none" strike="noStrike" baseline="0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3600" b="0" i="0" u="none" strike="noStrike" baseline="0" dirty="0">
                    <a:latin typeface="Times New Roman" panose="02020603050405020304" pitchFamily="18" charset="0"/>
                  </a:rPr>
                  <a:t>  ≥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sz="36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3600" b="0" i="1" u="none" strike="noStrike" baseline="0" smtClean="0"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sSub>
                          <m:sSubPr>
                            <m:ctrlPr>
                              <a:rPr lang="en-US" sz="3600" b="0" i="1" u="none" strike="noStrike" baseline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u="none" strike="noStrike" baseline="0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3600" b="0" i="1" u="none" strike="noStrike" baseline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3600" b="0" i="0" u="none" strike="noStrike" baseline="0" dirty="0">
                            <a:latin typeface="Times New Roman" panose="020206030504050203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3600" b="0" i="1" u="none" strike="noStrike" baseline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u="none" strike="noStrike" baseline="0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3600" b="0" i="1" u="none" strike="noStrike" baseline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3600" b="0" i="0" u="none" strike="noStrike" baseline="0" dirty="0">
                            <a:latin typeface="Times New Roman" panose="02020603050405020304" pitchFamily="18" charset="0"/>
                          </a:rPr>
                          <m:t> </m:t>
                        </m:r>
                        <m:r>
                          <a:rPr lang="en-US" sz="3600" b="0" i="1" u="none" strike="noStrike" baseline="0" dirty="0" smtClean="0">
                            <a:latin typeface="Cambria Math" panose="02040503050406030204" pitchFamily="18" charset="0"/>
                          </a:rPr>
                          <m:t>…..</m:t>
                        </m:r>
                        <m:r>
                          <m:rPr>
                            <m:nor/>
                          </m:rPr>
                          <a:rPr lang="en-US" sz="3600" b="0" i="0" u="none" strike="noStrike" baseline="0" dirty="0">
                            <a:latin typeface="Times New Roman" panose="020206030504050203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3600" b="0" i="1" u="none" strike="noStrike" baseline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u="none" strike="noStrike" baseline="0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3600" b="0" i="1" u="none" strike="noStrike" baseline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rad>
                  </m:oMath>
                </a14:m>
                <a:r>
                  <a:rPr lang="en-IN" sz="3600" b="0" i="0" u="none" strike="noStrike" baseline="0" dirty="0">
                    <a:latin typeface="Times New Roman" panose="02020603050405020304" pitchFamily="18" charset="0"/>
                  </a:rPr>
                  <a:t> .</a:t>
                </a:r>
              </a:p>
              <a:p>
                <a:pPr marL="0" indent="0">
                  <a:buNone/>
                </a:pPr>
                <a:endParaRPr lang="en-IN" sz="3600" dirty="0">
                  <a:latin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IN" sz="3600" b="0" i="0" u="none" strike="noStrike" baseline="0" dirty="0">
                    <a:latin typeface="Times New Roman" panose="02020603050405020304" pitchFamily="18" charset="0"/>
                  </a:rPr>
                  <a:t>The equality occurs 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u="none" strike="noStrike" baseline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3600" b="0" i="1" u="none" strike="noStrike" baseline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600" b="0" i="0" u="none" strike="noStrike" baseline="0" dirty="0">
                    <a:latin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u="none" strike="noStrike" baseline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3600" b="0" i="1" u="none" strike="noStrike" baseline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600" b="0" i="1" u="none" strike="noStrike" baseline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b="0" i="0" u="none" strike="noStrike" baseline="0" dirty="0">
                    <a:latin typeface="Times New Roman" panose="02020603050405020304" pitchFamily="18" charset="0"/>
                  </a:rPr>
                  <a:t> = ... </a:t>
                </a:r>
                <a:r>
                  <a:rPr lang="en-US" sz="3600" dirty="0">
                    <a:latin typeface="Times New Roman" panose="02020603050405020304" pitchFamily="18" charset="0"/>
                  </a:rPr>
                  <a:t>….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u="none" strike="noStrike" baseline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3600" b="0" i="1" u="none" strike="noStrike" baseline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3600" b="0" i="0" u="none" strike="noStrike" baseline="0" dirty="0">
                    <a:latin typeface="Times New Roman" panose="02020603050405020304" pitchFamily="18" charset="0"/>
                  </a:rPr>
                  <a:t> 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27CE32F-04C1-A28E-776E-EF415AB850A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97" t="-350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8356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526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Times New Roman</vt:lpstr>
      <vt:lpstr>Office Theme</vt:lpstr>
      <vt:lpstr>Khatra Adibasi Mahavidyalaya Department of Mathematics</vt:lpstr>
      <vt:lpstr>Definition and basic concepts :</vt:lpstr>
      <vt:lpstr>Basic Properties :</vt:lpstr>
      <vt:lpstr>Some preliminary results :</vt:lpstr>
      <vt:lpstr>Cauchy Schwarz Inequality</vt:lpstr>
      <vt:lpstr>A.M., G.M. Inequality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Basics of Inequality</dc:title>
  <dc:creator>Daibik Barik</dc:creator>
  <cp:lastModifiedBy>Daibik Barik</cp:lastModifiedBy>
  <cp:revision>2</cp:revision>
  <dcterms:created xsi:type="dcterms:W3CDTF">2023-01-11T07:22:48Z</dcterms:created>
  <dcterms:modified xsi:type="dcterms:W3CDTF">2023-01-18T07:18:05Z</dcterms:modified>
</cp:coreProperties>
</file>